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0"/>
  </p:notesMasterIdLst>
  <p:handoutMasterIdLst>
    <p:handoutMasterId r:id="rId21"/>
  </p:handoutMasterIdLst>
  <p:sldIdLst>
    <p:sldId id="265" r:id="rId2"/>
    <p:sldId id="341" r:id="rId3"/>
    <p:sldId id="342" r:id="rId4"/>
    <p:sldId id="333" r:id="rId5"/>
    <p:sldId id="334" r:id="rId6"/>
    <p:sldId id="349" r:id="rId7"/>
    <p:sldId id="320" r:id="rId8"/>
    <p:sldId id="332" r:id="rId9"/>
    <p:sldId id="328" r:id="rId10"/>
    <p:sldId id="327" r:id="rId11"/>
    <p:sldId id="355" r:id="rId12"/>
    <p:sldId id="356" r:id="rId13"/>
    <p:sldId id="357" r:id="rId14"/>
    <p:sldId id="358" r:id="rId15"/>
    <p:sldId id="359" r:id="rId16"/>
    <p:sldId id="340" r:id="rId17"/>
    <p:sldId id="263" r:id="rId18"/>
    <p:sldId id="352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F0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26" y="6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370113@edu.itmo.ru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fan115-1@yandex.r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arcoder/cat-breeds-detail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gell.com/en/cat-breed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База данных хранения пород кошек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E4656103-778B-E6D3-E8AF-D1C69B6041B7}"/>
              </a:ext>
            </a:extLst>
          </p:cNvPr>
          <p:cNvSpPr txBox="1">
            <a:spLocks/>
          </p:cNvSpPr>
          <p:nvPr/>
        </p:nvSpPr>
        <p:spPr>
          <a:xfrm>
            <a:off x="5309756" y="4416137"/>
            <a:ext cx="4021280" cy="525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600" dirty="0">
                <a:solidFill>
                  <a:schemeClr val="bg1"/>
                </a:solidFill>
              </a:rPr>
              <a:t>Федоров И.А., </a:t>
            </a:r>
            <a:r>
              <a:rPr lang="en-US" sz="1600" dirty="0">
                <a:solidFill>
                  <a:schemeClr val="bg1"/>
                </a:solidFill>
              </a:rPr>
              <a:t>R4</a:t>
            </a:r>
            <a:r>
              <a:rPr lang="ru-RU" sz="16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40, ISU 370113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кот, млекопитающее, домашняя кошка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6803CB75-EC8B-6FEA-13D2-A7A9C60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6" y="3147375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Запрос кратких данных для «сетки» пород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A197F9-6B68-DD1C-4AB2-F71862E78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43" y="1005570"/>
            <a:ext cx="6637020" cy="121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C49EB2-722A-EB20-3AE7-E5FC9AA4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9" y="2301392"/>
            <a:ext cx="7249722" cy="25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5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700"/>
            <a:ext cx="6291943" cy="527284"/>
          </a:xfrm>
        </p:spPr>
        <p:txBody>
          <a:bodyPr>
            <a:noAutofit/>
          </a:bodyPr>
          <a:lstStyle/>
          <a:p>
            <a:r>
              <a:rPr lang="ru-RU" sz="2200" dirty="0"/>
              <a:t>Запрос данных для «сетки» пород (со странами)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B76AB9-5133-A843-F798-BA9DF6A5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0" y="605825"/>
            <a:ext cx="5884999" cy="151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D79D4-6C36-2304-C5C9-2C54BBA0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14" y="2190299"/>
            <a:ext cx="6825439" cy="220027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4C60B7-9CB3-D88F-CE7D-EC20B7B7A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55" y="4456336"/>
            <a:ext cx="4803310" cy="585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75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700"/>
            <a:ext cx="6705600" cy="527284"/>
          </a:xfrm>
        </p:spPr>
        <p:txBody>
          <a:bodyPr>
            <a:noAutofit/>
          </a:bodyPr>
          <a:lstStyle/>
          <a:p>
            <a:r>
              <a:rPr lang="ru-RU" sz="2200" dirty="0"/>
              <a:t>Доп. запрос для страницы конкретной породы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FBD1FD-C4BB-993E-43A9-12D9E5E2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3" y="623394"/>
            <a:ext cx="5410200" cy="150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40B33F-3703-9D86-5F72-B2257137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371464"/>
            <a:ext cx="7823200" cy="18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57" y="102700"/>
            <a:ext cx="7162800" cy="527284"/>
          </a:xfrm>
        </p:spPr>
        <p:txBody>
          <a:bodyPr>
            <a:noAutofit/>
          </a:bodyPr>
          <a:lstStyle/>
          <a:p>
            <a:r>
              <a:rPr lang="ru-RU" sz="2200" dirty="0"/>
              <a:t>Получение картинок породы (галерея для конкретной)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2DECC6-3348-899B-9D2D-DE669AD9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" y="639290"/>
            <a:ext cx="3494314" cy="62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4E974-64CB-71F9-0084-0609A39A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7" y="1410820"/>
            <a:ext cx="3116944" cy="133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9FD8FB-09B6-4036-B67D-382F68ED9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2" y="3102407"/>
            <a:ext cx="4069080" cy="74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246F85-87A6-3674-1E61-FC79E67C7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1" y="750042"/>
            <a:ext cx="4679045" cy="264630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EF5A7-A815-1125-CEF3-A8BCA13BE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2" y="4001037"/>
            <a:ext cx="5280278" cy="1006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D9497D-72AB-18DD-AB3D-6803CC06579A}"/>
              </a:ext>
            </a:extLst>
          </p:cNvPr>
          <p:cNvCxnSpPr>
            <a:cxnSpLocks/>
          </p:cNvCxnSpPr>
          <p:nvPr/>
        </p:nvCxnSpPr>
        <p:spPr>
          <a:xfrm flipH="1" flipV="1">
            <a:off x="7293429" y="2452914"/>
            <a:ext cx="420914" cy="1548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2B3775-3E54-B5A9-21E9-F4B4E90613E1}"/>
              </a:ext>
            </a:extLst>
          </p:cNvPr>
          <p:cNvSpPr txBox="1"/>
          <p:nvPr/>
        </p:nvSpPr>
        <p:spPr>
          <a:xfrm>
            <a:off x="6008914" y="4060411"/>
            <a:ext cx="28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Сценарий где понадобится </a:t>
            </a:r>
          </a:p>
        </p:txBody>
      </p:sp>
    </p:spTree>
    <p:extLst>
      <p:ext uri="{BB962C8B-B14F-4D97-AF65-F5344CB8AC3E}">
        <p14:creationId xmlns:p14="http://schemas.microsoft.com/office/powerpoint/2010/main" val="383753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700"/>
            <a:ext cx="6705600" cy="527284"/>
          </a:xfrm>
        </p:spPr>
        <p:txBody>
          <a:bodyPr>
            <a:noAutofit/>
          </a:bodyPr>
          <a:lstStyle/>
          <a:p>
            <a:r>
              <a:rPr lang="ru-RU" sz="2200" dirty="0"/>
              <a:t>Фильтрационные запросы 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74D683-0B5F-D53C-F7C7-2E3B4FA33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3" y="1063875"/>
            <a:ext cx="382524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8386A3-5CF5-7C16-982E-03C8C4183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29" y="880351"/>
            <a:ext cx="3797019" cy="214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FD4B30-0990-F4BB-A82B-38D8417E2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085" y="3795085"/>
            <a:ext cx="5246107" cy="81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359749-5E7D-C03C-7A79-5E146463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6" y="1638854"/>
            <a:ext cx="4537165" cy="17430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6E6DE-4D45-E92B-BB1E-28EAD13F9EFB}"/>
              </a:ext>
            </a:extLst>
          </p:cNvPr>
          <p:cNvSpPr txBox="1"/>
          <p:nvPr/>
        </p:nvSpPr>
        <p:spPr>
          <a:xfrm>
            <a:off x="199231" y="629984"/>
            <a:ext cx="376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 длинных, но не толстых котов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8D622ED-B7CE-87B1-6CAC-E652F53649C7}"/>
              </a:ext>
            </a:extLst>
          </p:cNvPr>
          <p:cNvCxnSpPr/>
          <p:nvPr/>
        </p:nvCxnSpPr>
        <p:spPr>
          <a:xfrm>
            <a:off x="3389085" y="1156337"/>
            <a:ext cx="2286001" cy="240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06B8D2C-BAB1-7F8B-3A7C-5BBD2532FAE2}"/>
              </a:ext>
            </a:extLst>
          </p:cNvPr>
          <p:cNvCxnSpPr/>
          <p:nvPr/>
        </p:nvCxnSpPr>
        <p:spPr>
          <a:xfrm flipH="1" flipV="1">
            <a:off x="4532085" y="3028319"/>
            <a:ext cx="1767115" cy="65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37C721-22AE-5F5A-BA6F-F66BD6EB6F34}"/>
              </a:ext>
            </a:extLst>
          </p:cNvPr>
          <p:cNvSpPr txBox="1"/>
          <p:nvPr/>
        </p:nvSpPr>
        <p:spPr>
          <a:xfrm>
            <a:off x="1189414" y="4586715"/>
            <a:ext cx="776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«</a:t>
            </a:r>
            <a:r>
              <a:rPr lang="ru-RU" dirty="0" err="1"/>
              <a:t>Маложивущих</a:t>
            </a:r>
            <a:r>
              <a:rPr lang="ru-RU" dirty="0"/>
              <a:t>» не хотим, но и на пенсии долго «содержать» нежелательно</a:t>
            </a:r>
          </a:p>
        </p:txBody>
      </p:sp>
    </p:spTree>
    <p:extLst>
      <p:ext uri="{BB962C8B-B14F-4D97-AF65-F5344CB8AC3E}">
        <p14:creationId xmlns:p14="http://schemas.microsoft.com/office/powerpoint/2010/main" val="417307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700"/>
            <a:ext cx="6705600" cy="527284"/>
          </a:xfrm>
        </p:spPr>
        <p:txBody>
          <a:bodyPr>
            <a:noAutofit/>
          </a:bodyPr>
          <a:lstStyle/>
          <a:p>
            <a:r>
              <a:rPr lang="ru-RU" sz="2200" dirty="0"/>
              <a:t>Фильтрационные запросы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E6DE-4D45-E92B-BB1E-28EAD13F9EFB}"/>
              </a:ext>
            </a:extLst>
          </p:cNvPr>
          <p:cNvSpPr txBox="1"/>
          <p:nvPr/>
        </p:nvSpPr>
        <p:spPr>
          <a:xfrm>
            <a:off x="0" y="608707"/>
            <a:ext cx="481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 нас аллергия, так что нужны </a:t>
            </a:r>
            <a:r>
              <a:rPr lang="ru-RU" dirty="0" err="1"/>
              <a:t>гипоаллегенные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8D622ED-B7CE-87B1-6CAC-E652F53649C7}"/>
              </a:ext>
            </a:extLst>
          </p:cNvPr>
          <p:cNvCxnSpPr/>
          <p:nvPr/>
        </p:nvCxnSpPr>
        <p:spPr>
          <a:xfrm>
            <a:off x="3389085" y="1156337"/>
            <a:ext cx="2286001" cy="240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06B8D2C-BAB1-7F8B-3A7C-5BBD2532FAE2}"/>
              </a:ext>
            </a:extLst>
          </p:cNvPr>
          <p:cNvCxnSpPr>
            <a:cxnSpLocks/>
          </p:cNvCxnSpPr>
          <p:nvPr/>
        </p:nvCxnSpPr>
        <p:spPr>
          <a:xfrm flipH="1" flipV="1">
            <a:off x="5456420" y="3351780"/>
            <a:ext cx="1935215" cy="501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37C721-22AE-5F5A-BA6F-F66BD6EB6F34}"/>
              </a:ext>
            </a:extLst>
          </p:cNvPr>
          <p:cNvSpPr txBox="1"/>
          <p:nvPr/>
        </p:nvSpPr>
        <p:spPr>
          <a:xfrm>
            <a:off x="3368600" y="4667896"/>
            <a:ext cx="47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Более полная фильтрация (по двум таблицам)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6C481C-2C85-7407-C4B1-35AA944D8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" y="1043153"/>
            <a:ext cx="339852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F108FC-71DC-664F-4503-DBE6FB035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588" y="865450"/>
            <a:ext cx="2824604" cy="23731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F21B95-A00B-2760-A412-8E8238412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96" y="3893869"/>
            <a:ext cx="5671151" cy="81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3B1923-CC18-E3A3-76D5-8CBA11D3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" y="2145887"/>
            <a:ext cx="5151121" cy="1600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9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Заключение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79351-CA00-397B-9366-9345ACE2DD75}"/>
              </a:ext>
            </a:extLst>
          </p:cNvPr>
          <p:cNvSpPr txBox="1"/>
          <p:nvPr/>
        </p:nvSpPr>
        <p:spPr>
          <a:xfrm>
            <a:off x="457200" y="934872"/>
            <a:ext cx="80390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результате работы были освоены навыки: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Навыки программирования на ЯП </a:t>
            </a:r>
            <a:r>
              <a:rPr lang="en-US" sz="20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Работы с библиотеками </a:t>
            </a:r>
            <a:r>
              <a:rPr lang="en-US" sz="2000" dirty="0"/>
              <a:t>pandas </a:t>
            </a:r>
            <a:r>
              <a:rPr lang="ru-RU" sz="2000" dirty="0"/>
              <a:t>и </a:t>
            </a:r>
            <a:r>
              <a:rPr lang="en-US" sz="2000" dirty="0" err="1"/>
              <a:t>numpy</a:t>
            </a:r>
            <a:r>
              <a:rPr lang="en-US" sz="2000" dirty="0"/>
              <a:t> </a:t>
            </a:r>
            <a:r>
              <a:rPr lang="ru-RU" sz="2000" dirty="0"/>
              <a:t>для обработки данных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Работы с инструментами </a:t>
            </a:r>
            <a:r>
              <a:rPr lang="ru-RU" sz="2000" dirty="0" err="1"/>
              <a:t>парсинга</a:t>
            </a:r>
            <a:r>
              <a:rPr lang="ru-RU" sz="2000" dirty="0"/>
              <a:t> </a:t>
            </a:r>
            <a:r>
              <a:rPr lang="en-US" sz="2000" kern="10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BeautifulSoup</a:t>
            </a:r>
            <a:r>
              <a:rPr lang="ru-RU" sz="20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2000" kern="1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requests</a:t>
            </a:r>
            <a:r>
              <a:rPr lang="en-US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Работы с реляционными базами данных и языком запросов </a:t>
            </a:r>
            <a:r>
              <a:rPr lang="en-US" sz="2000" dirty="0"/>
              <a:t>SQL;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A9A38-F844-DAF8-2E1E-A862DE8C6C11}"/>
              </a:ext>
            </a:extLst>
          </p:cNvPr>
          <p:cNvSpPr txBox="1"/>
          <p:nvPr/>
        </p:nvSpPr>
        <p:spPr>
          <a:xfrm>
            <a:off x="435488" y="4467733"/>
            <a:ext cx="59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C46787BE-F5F5-6333-E3B3-C76A091B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3176871"/>
            <a:ext cx="3287486" cy="17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B4F645BD-20A8-E108-32C1-EF1D6933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72" y="3023796"/>
            <a:ext cx="2197327" cy="206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4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393597" y="3661918"/>
            <a:ext cx="220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u="sng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370113@edu.itmo.ru</a:t>
            </a:r>
            <a:endParaRPr lang="en-US" u="sng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r"/>
            <a:r>
              <a:rPr lang="en-US" u="sng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fan115-1@yandex.ru</a:t>
            </a:r>
            <a:endParaRPr lang="en-US" u="sng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https://t.me/IF115_1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Дополнение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4FB78-6BE8-8119-F130-C55A0831B5E1}"/>
              </a:ext>
            </a:extLst>
          </p:cNvPr>
          <p:cNvSpPr txBox="1"/>
          <p:nvPr/>
        </p:nvSpPr>
        <p:spPr>
          <a:xfrm>
            <a:off x="266946" y="833719"/>
            <a:ext cx="8039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Тематика хранения пород позволяет использовать и </a:t>
            </a:r>
            <a:r>
              <a:rPr lang="ru-RU" sz="1600" dirty="0" err="1"/>
              <a:t>нереляционные</a:t>
            </a:r>
            <a:r>
              <a:rPr lang="ru-RU" sz="1600" dirty="0"/>
              <a:t> базы данных, как например </a:t>
            </a:r>
            <a:r>
              <a:rPr lang="en-US" sz="1600" b="1" dirty="0"/>
              <a:t>MongoDB</a:t>
            </a:r>
            <a:r>
              <a:rPr lang="en-US" sz="1600" dirty="0"/>
              <a:t>. </a:t>
            </a:r>
            <a:r>
              <a:rPr lang="ru-RU" sz="1600" dirty="0"/>
              <a:t>Пример работы (сокращены некоторые поля) приведен ниже: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4AED24-5E8B-4E1E-D4EC-E1B90CBF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884" y="1492533"/>
            <a:ext cx="2037443" cy="9064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675776-128F-165F-7183-6F9424E5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6" y="1361003"/>
            <a:ext cx="2405088" cy="36984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004370-A1A2-FF71-C60E-DFA4982E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54" y="1422698"/>
            <a:ext cx="3713689" cy="159439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41488A1-723E-DE4A-C39A-ED56EFD73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54" y="3149864"/>
            <a:ext cx="5830433" cy="404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337768-D75B-84ED-72D2-C03C4C5E4656}"/>
              </a:ext>
            </a:extLst>
          </p:cNvPr>
          <p:cNvSpPr txBox="1"/>
          <p:nvPr/>
        </p:nvSpPr>
        <p:spPr>
          <a:xfrm>
            <a:off x="3765486" y="3883117"/>
            <a:ext cx="437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MongoDB </a:t>
            </a:r>
            <a:r>
              <a:rPr lang="ru-RU" sz="1600" dirty="0"/>
              <a:t>может быть быстрее по скорости запросов, за счет структуры и хранения в одной «таблице»</a:t>
            </a:r>
          </a:p>
        </p:txBody>
      </p:sp>
    </p:spTree>
    <p:extLst>
      <p:ext uri="{BB962C8B-B14F-4D97-AF65-F5344CB8AC3E}">
        <p14:creationId xmlns:p14="http://schemas.microsoft.com/office/powerpoint/2010/main" val="18741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028"/>
            <a:ext cx="6291943" cy="527284"/>
          </a:xfrm>
        </p:spPr>
        <p:txBody>
          <a:bodyPr>
            <a:noAutofit/>
          </a:bodyPr>
          <a:lstStyle/>
          <a:p>
            <a:r>
              <a:rPr lang="ru-RU" sz="2200" dirty="0"/>
              <a:t>Данные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F7078-FF95-C6D8-EFDA-B2D9A2D0C1D0}"/>
              </a:ext>
            </a:extLst>
          </p:cNvPr>
          <p:cNvSpPr txBox="1"/>
          <p:nvPr/>
        </p:nvSpPr>
        <p:spPr>
          <a:xfrm>
            <a:off x="457200" y="4579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11520D-64F9-0E60-24BD-09C50D8D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9" y="1082842"/>
            <a:ext cx="6111864" cy="2471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151745-30C4-22BB-299A-288AF862B98F}"/>
              </a:ext>
            </a:extLst>
          </p:cNvPr>
          <p:cNvSpPr txBox="1"/>
          <p:nvPr/>
        </p:nvSpPr>
        <p:spPr>
          <a:xfrm>
            <a:off x="992413" y="3903663"/>
            <a:ext cx="7730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качестве начальных данных выбран </a:t>
            </a:r>
            <a:r>
              <a:rPr lang="ru-RU" dirty="0" err="1"/>
              <a:t>датасет</a:t>
            </a:r>
            <a:r>
              <a:rPr lang="ru-RU" dirty="0"/>
              <a:t>: </a:t>
            </a:r>
            <a:r>
              <a:rPr lang="ru-RU" dirty="0">
                <a:hlinkClick r:id="rId3"/>
              </a:rPr>
              <a:t>https://www.kaggle.com/datasets/warcoder/cat-breeds-details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85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Данные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F7078-FF95-C6D8-EFDA-B2D9A2D0C1D0}"/>
              </a:ext>
            </a:extLst>
          </p:cNvPr>
          <p:cNvSpPr txBox="1"/>
          <p:nvPr/>
        </p:nvSpPr>
        <p:spPr>
          <a:xfrm>
            <a:off x="457200" y="44707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25DBA-7EDF-0940-F329-D2E8040E7725}"/>
              </a:ext>
            </a:extLst>
          </p:cNvPr>
          <p:cNvSpPr txBox="1"/>
          <p:nvPr/>
        </p:nvSpPr>
        <p:spPr>
          <a:xfrm>
            <a:off x="3548743" y="4128173"/>
            <a:ext cx="242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Внешний вид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FDEB5-C5D9-56D7-FD1D-EFBDBD5FD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833719"/>
            <a:ext cx="8026400" cy="31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0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Данные 3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48029" y="3905181"/>
            <a:ext cx="2847941" cy="413584"/>
          </a:xfrm>
        </p:spPr>
        <p:txBody>
          <a:bodyPr>
            <a:normAutofit/>
          </a:bodyPr>
          <a:lstStyle/>
          <a:p>
            <a:r>
              <a:rPr lang="ru-RU" sz="1400" b="0" dirty="0"/>
              <a:t>Сайт для дополнительных данных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F7078-FF95-C6D8-EFDA-B2D9A2D0C1D0}"/>
              </a:ext>
            </a:extLst>
          </p:cNvPr>
          <p:cNvSpPr txBox="1"/>
          <p:nvPr/>
        </p:nvSpPr>
        <p:spPr>
          <a:xfrm>
            <a:off x="457200" y="452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E9C717-FEC3-668B-787C-D1FE2E67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6" y="932303"/>
            <a:ext cx="6975016" cy="287429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B6D9A97-708B-C836-270A-D1262124D45B}"/>
              </a:ext>
            </a:extLst>
          </p:cNvPr>
          <p:cNvCxnSpPr/>
          <p:nvPr/>
        </p:nvCxnSpPr>
        <p:spPr>
          <a:xfrm flipH="1">
            <a:off x="3258457" y="1611086"/>
            <a:ext cx="544286" cy="616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46E604-2A11-4565-B4E9-5D8DEAF6838F}"/>
              </a:ext>
            </a:extLst>
          </p:cNvPr>
          <p:cNvCxnSpPr/>
          <p:nvPr/>
        </p:nvCxnSpPr>
        <p:spPr>
          <a:xfrm flipV="1">
            <a:off x="3338286" y="2571750"/>
            <a:ext cx="264885" cy="33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FD882A9-6D7F-D565-7E65-80BCCD50D4E5}"/>
              </a:ext>
            </a:extLst>
          </p:cNvPr>
          <p:cNvCxnSpPr/>
          <p:nvPr/>
        </p:nvCxnSpPr>
        <p:spPr>
          <a:xfrm flipH="1">
            <a:off x="5595257" y="2227943"/>
            <a:ext cx="268514" cy="343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ED459E-3F54-CE2B-76C9-A4F40DD96B54}"/>
              </a:ext>
            </a:extLst>
          </p:cNvPr>
          <p:cNvSpPr txBox="1"/>
          <p:nvPr/>
        </p:nvSpPr>
        <p:spPr>
          <a:xfrm>
            <a:off x="2053772" y="4252429"/>
            <a:ext cx="638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Был использован сайт для дополнительных данных </a:t>
            </a:r>
          </a:p>
          <a:p>
            <a:r>
              <a:rPr lang="ru-RU" dirty="0">
                <a:hlinkClick r:id="rId3"/>
              </a:rPr>
              <a:t>https://dogell.com/en/cat-breeds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92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Данные 4</a:t>
            </a:r>
          </a:p>
        </p:txBody>
      </p:sp>
      <p:graphicFrame>
        <p:nvGraphicFramePr>
          <p:cNvPr id="12" name="Таблица 2">
            <a:extLst>
              <a:ext uri="{FF2B5EF4-FFF2-40B4-BE49-F238E27FC236}">
                <a16:creationId xmlns:a16="http://schemas.microsoft.com/office/drawing/2014/main" id="{65D37A24-0D3E-85DF-9FDC-B5D85508C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4890"/>
              </p:ext>
            </p:extLst>
          </p:nvPr>
        </p:nvGraphicFramePr>
        <p:xfrm>
          <a:off x="986970" y="2054521"/>
          <a:ext cx="7416800" cy="2605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883">
                  <a:extLst>
                    <a:ext uri="{9D8B030D-6E8A-4147-A177-3AD203B41FA5}">
                      <a16:colId xmlns:a16="http://schemas.microsoft.com/office/drawing/2014/main" val="2090355025"/>
                    </a:ext>
                  </a:extLst>
                </a:gridCol>
                <a:gridCol w="3932917">
                  <a:extLst>
                    <a:ext uri="{9D8B030D-6E8A-4147-A177-3AD203B41FA5}">
                      <a16:colId xmlns:a16="http://schemas.microsoft.com/office/drawing/2014/main" val="551276051"/>
                    </a:ext>
                  </a:extLst>
                </a:gridCol>
              </a:tblGrid>
              <a:tr h="3722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600" dirty="0"/>
                        <a:t>Подготовка </a:t>
                      </a:r>
                      <a:r>
                        <a:rPr lang="ru-RU" altLang="ru-RU" sz="1600" dirty="0" err="1"/>
                        <a:t>датасета</a:t>
                      </a:r>
                      <a:endParaRPr lang="en-US" altLang="ru-RU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ru-RU" sz="1600" dirty="0" err="1"/>
                        <a:t>Парсинг</a:t>
                      </a:r>
                      <a:r>
                        <a:rPr lang="ru-RU" altLang="ru-RU" sz="1600" dirty="0"/>
                        <a:t> данных</a:t>
                      </a:r>
                      <a:endParaRPr lang="en-US" altLang="ru-RU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08989"/>
                  </a:ext>
                </a:extLst>
              </a:tr>
              <a:tr h="2233462">
                <a:tc>
                  <a:txBody>
                    <a:bodyPr/>
                    <a:lstStyle/>
                    <a:p>
                      <a:pPr marL="285750" lvl="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Использованы </a:t>
                      </a:r>
                      <a:r>
                        <a:rPr lang="en-US" sz="1400" dirty="0"/>
                        <a:t>pandas </a:t>
                      </a:r>
                      <a:r>
                        <a:rPr lang="ru-RU" sz="1400" dirty="0"/>
                        <a:t>и </a:t>
                      </a:r>
                      <a:r>
                        <a:rPr lang="en-US" sz="1400" dirty="0" err="1"/>
                        <a:t>numpy</a:t>
                      </a:r>
                      <a:endParaRPr lang="ru-RU" sz="1400" dirty="0"/>
                    </a:p>
                    <a:p>
                      <a:pPr marL="285750" lvl="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Импорт данных, удаления дубликатов, сохранение данных в </a:t>
                      </a:r>
                      <a:r>
                        <a:rPr lang="en-US" sz="1400" dirty="0"/>
                        <a:t>csv-</a:t>
                      </a:r>
                      <a:r>
                        <a:rPr lang="ru-RU" sz="1400" dirty="0"/>
                        <a:t>файлы</a:t>
                      </a:r>
                      <a:endParaRPr lang="en-US" sz="1400" dirty="0"/>
                    </a:p>
                    <a:p>
                      <a:pPr marL="285750" lvl="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Нормализация данных для дальнейшего сохранения (столбец длины, тип значений и т.д.)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Объединение </a:t>
                      </a:r>
                      <a:r>
                        <a:rPr lang="ru-RU" sz="1400" dirty="0" err="1"/>
                        <a:t>датасета</a:t>
                      </a:r>
                      <a:r>
                        <a:rPr lang="ru-RU" sz="1400" dirty="0"/>
                        <a:t> и данных </a:t>
                      </a:r>
                      <a:r>
                        <a:rPr lang="ru-RU" sz="1400" dirty="0" err="1"/>
                        <a:t>парсинга</a:t>
                      </a:r>
                      <a:endParaRPr lang="ru-RU" sz="1400" dirty="0"/>
                    </a:p>
                    <a:p>
                      <a:pPr marL="285750" lvl="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Разбиение на разные </a:t>
                      </a:r>
                      <a:r>
                        <a:rPr lang="en-US" sz="1400" dirty="0" err="1"/>
                        <a:t>datafram</a:t>
                      </a:r>
                      <a:r>
                        <a:rPr lang="ru-RU" sz="1400" dirty="0"/>
                        <a:t>-ы для удобного импорта в БД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Использованы </a:t>
                      </a:r>
                      <a:r>
                        <a:rPr lang="en-US" sz="1400" dirty="0"/>
                        <a:t>requests </a:t>
                      </a:r>
                      <a:r>
                        <a:rPr lang="ru-RU" sz="1400" dirty="0"/>
                        <a:t>и </a:t>
                      </a:r>
                      <a:r>
                        <a:rPr lang="en-US" sz="1400" dirty="0"/>
                        <a:t>BeautifulSoup4 </a:t>
                      </a:r>
                      <a:endParaRPr lang="ru-RU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Получение страниц и запрос к серверу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Обработка пагинации для анализа всех пород с сайта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 err="1"/>
                        <a:t>Парсинг</a:t>
                      </a:r>
                      <a:r>
                        <a:rPr lang="ru-RU" sz="1400" dirty="0"/>
                        <a:t> ссылок на картинки, страну (</a:t>
                      </a:r>
                      <a:r>
                        <a:rPr lang="en-US" sz="1400" dirty="0"/>
                        <a:t>origin) </a:t>
                      </a:r>
                      <a:r>
                        <a:rPr lang="ru-RU" sz="1400" dirty="0"/>
                        <a:t>и свойство «</a:t>
                      </a:r>
                      <a:r>
                        <a:rPr lang="ru-RU" sz="1400" dirty="0" err="1"/>
                        <a:t>гипоаллегенность</a:t>
                      </a:r>
                      <a:r>
                        <a:rPr lang="ru-RU" sz="1400" dirty="0"/>
                        <a:t>»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ru-RU" sz="1400" dirty="0"/>
                        <a:t>Формирование и сохранение </a:t>
                      </a:r>
                      <a:r>
                        <a:rPr lang="en-US" sz="1400" dirty="0" err="1"/>
                        <a:t>dataframe</a:t>
                      </a:r>
                      <a:r>
                        <a:rPr lang="ru-RU" sz="1400" dirty="0"/>
                        <a:t> в </a:t>
                      </a:r>
                      <a:r>
                        <a:rPr lang="en-US" sz="1400" dirty="0"/>
                        <a:t>csv  </a:t>
                      </a:r>
                      <a:r>
                        <a:rPr lang="ru-RU" sz="1400" dirty="0"/>
                        <a:t>файл для объединения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313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5B00C8-DC6F-5A75-9969-A5EF5E7C9F70}"/>
              </a:ext>
            </a:extLst>
          </p:cNvPr>
          <p:cNvSpPr txBox="1"/>
          <p:nvPr/>
        </p:nvSpPr>
        <p:spPr>
          <a:xfrm>
            <a:off x="393443" y="4524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70AC2F44-6C03-9926-18B0-5BD7F5C6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6" y="899034"/>
            <a:ext cx="1502229" cy="93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Графика, Шрифт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78A7C35-430A-BB34-0002-B1A48A7B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79" y="899034"/>
            <a:ext cx="1062264" cy="106226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3A29A5-FFD3-967F-37D5-C8B73509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75" y="825990"/>
            <a:ext cx="965167" cy="12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83976013-F146-4EDA-D09D-48A137A9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115" y="997626"/>
            <a:ext cx="1733655" cy="8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65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ER </a:t>
            </a:r>
            <a:r>
              <a:rPr lang="ru-RU" sz="2200" dirty="0"/>
              <a:t>диаграмма БД (</a:t>
            </a:r>
            <a:r>
              <a:rPr lang="en-US" sz="2200" dirty="0" err="1"/>
              <a:t>postgresql</a:t>
            </a:r>
            <a:r>
              <a:rPr lang="en-US" sz="2200" dirty="0"/>
              <a:t>)</a:t>
            </a:r>
            <a:endParaRPr lang="ru-RU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B00C8-DC6F-5A75-9969-A5EF5E7C9F70}"/>
              </a:ext>
            </a:extLst>
          </p:cNvPr>
          <p:cNvSpPr txBox="1"/>
          <p:nvPr/>
        </p:nvSpPr>
        <p:spPr>
          <a:xfrm>
            <a:off x="341193" y="45004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pic>
        <p:nvPicPr>
          <p:cNvPr id="5" name="Рисунок 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4A3FEC-DB16-4FF1-F3D9-58AC0D44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33719"/>
            <a:ext cx="8361932" cy="41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83" y="121408"/>
            <a:ext cx="6291943" cy="527284"/>
          </a:xfrm>
        </p:spPr>
        <p:txBody>
          <a:bodyPr>
            <a:noAutofit/>
          </a:bodyPr>
          <a:lstStyle/>
          <a:p>
            <a:r>
              <a:rPr lang="ru-RU" sz="2200" dirty="0"/>
              <a:t>Создание таблиц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A67E1-1DFF-4E59-C309-CE8D60DC4CCB}"/>
              </a:ext>
            </a:extLst>
          </p:cNvPr>
          <p:cNvSpPr txBox="1"/>
          <p:nvPr/>
        </p:nvSpPr>
        <p:spPr>
          <a:xfrm>
            <a:off x="8272653" y="4616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273C89-A3FC-A34A-4CCF-F370C33A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648692"/>
            <a:ext cx="5271167" cy="24829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A6E306-1716-370F-A7EA-86685C2B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1" y="3515178"/>
            <a:ext cx="6052929" cy="123038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59177C-55E4-03E3-C306-E136D3CEEECB}"/>
              </a:ext>
            </a:extLst>
          </p:cNvPr>
          <p:cNvSpPr/>
          <p:nvPr/>
        </p:nvSpPr>
        <p:spPr>
          <a:xfrm>
            <a:off x="272143" y="635241"/>
            <a:ext cx="5802086" cy="2572416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2E56EE-AE6E-0E01-BBA7-D28C1B0AFA37}"/>
              </a:ext>
            </a:extLst>
          </p:cNvPr>
          <p:cNvSpPr/>
          <p:nvPr/>
        </p:nvSpPr>
        <p:spPr>
          <a:xfrm>
            <a:off x="492213" y="3439157"/>
            <a:ext cx="6291943" cy="1357814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Создание таблиц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233AC-D2E8-BEC4-985B-FF34BA242968}"/>
              </a:ext>
            </a:extLst>
          </p:cNvPr>
          <p:cNvSpPr txBox="1"/>
          <p:nvPr/>
        </p:nvSpPr>
        <p:spPr>
          <a:xfrm>
            <a:off x="269083" y="45828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D74E8C-52DE-186A-B5C3-2C05D7F0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69" y="843698"/>
            <a:ext cx="6922180" cy="23196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41024A-7F86-C656-7F78-6781A201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1" y="3444888"/>
            <a:ext cx="3065060" cy="7699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C362F9-B4BC-13DC-8993-41D005B9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394580"/>
            <a:ext cx="5307516" cy="870545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9D201EC-F91F-4B73-A388-C71D0602610B}"/>
              </a:ext>
            </a:extLst>
          </p:cNvPr>
          <p:cNvSpPr/>
          <p:nvPr/>
        </p:nvSpPr>
        <p:spPr>
          <a:xfrm>
            <a:off x="338541" y="833718"/>
            <a:ext cx="7295973" cy="2381195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3C516E-6D88-D5BA-8F0F-91B17EAE5354}"/>
              </a:ext>
            </a:extLst>
          </p:cNvPr>
          <p:cNvSpPr/>
          <p:nvPr/>
        </p:nvSpPr>
        <p:spPr>
          <a:xfrm>
            <a:off x="338541" y="3392505"/>
            <a:ext cx="3166659" cy="1025281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D3A212-0D0A-3CE7-D1A8-DE27211D0007}"/>
              </a:ext>
            </a:extLst>
          </p:cNvPr>
          <p:cNvSpPr/>
          <p:nvPr/>
        </p:nvSpPr>
        <p:spPr>
          <a:xfrm>
            <a:off x="3603171" y="3336317"/>
            <a:ext cx="5361945" cy="1081469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63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7" y="197234"/>
            <a:ext cx="7152390" cy="527284"/>
          </a:xfrm>
        </p:spPr>
        <p:txBody>
          <a:bodyPr>
            <a:noAutofit/>
          </a:bodyPr>
          <a:lstStyle/>
          <a:p>
            <a:r>
              <a:rPr lang="ru-RU" sz="2000" dirty="0"/>
              <a:t>Пример возможного интерфейса для понимания сценариев</a:t>
            </a:r>
            <a:endParaRPr lang="ru-RU" sz="1600" dirty="0"/>
          </a:p>
        </p:txBody>
      </p:sp>
      <p:sp>
        <p:nvSpPr>
          <p:cNvPr id="22" name="Текст 8">
            <a:extLst>
              <a:ext uri="{FF2B5EF4-FFF2-40B4-BE49-F238E27FC236}">
                <a16:creationId xmlns:a16="http://schemas.microsoft.com/office/drawing/2014/main" id="{D0ACDEB5-DFE0-DDFA-49D0-4C5DE346C262}"/>
              </a:ext>
            </a:extLst>
          </p:cNvPr>
          <p:cNvSpPr txBox="1">
            <a:spLocks/>
          </p:cNvSpPr>
          <p:nvPr/>
        </p:nvSpPr>
        <p:spPr>
          <a:xfrm>
            <a:off x="766313" y="3632897"/>
            <a:ext cx="2746144" cy="3803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1200" b="1" i="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/>
              <a:t>«Сетка пород» с краткими </a:t>
            </a:r>
            <a:r>
              <a:rPr lang="ru-RU" sz="1400" b="0" dirty="0" err="1"/>
              <a:t>хар-ками</a:t>
            </a:r>
            <a:endParaRPr lang="ru-RU" sz="1400" b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D426E0-E03F-23ED-0EF0-44433DDC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7" y="903015"/>
            <a:ext cx="3639074" cy="25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4E9F58-E77B-E930-3919-B12A8FD7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31" y="864870"/>
            <a:ext cx="3169920" cy="341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Текст 8">
            <a:extLst>
              <a:ext uri="{FF2B5EF4-FFF2-40B4-BE49-F238E27FC236}">
                <a16:creationId xmlns:a16="http://schemas.microsoft.com/office/drawing/2014/main" id="{C2B5B9FB-E4C5-E78D-3B52-C962FDA47E74}"/>
              </a:ext>
            </a:extLst>
          </p:cNvPr>
          <p:cNvSpPr txBox="1">
            <a:spLocks/>
          </p:cNvSpPr>
          <p:nvPr/>
        </p:nvSpPr>
        <p:spPr>
          <a:xfrm>
            <a:off x="5149807" y="4385931"/>
            <a:ext cx="2746144" cy="380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1200" b="1" i="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0" dirty="0"/>
              <a:t>Страница с конкретной породой</a:t>
            </a:r>
          </a:p>
        </p:txBody>
      </p:sp>
    </p:spTree>
    <p:extLst>
      <p:ext uri="{BB962C8B-B14F-4D97-AF65-F5344CB8AC3E}">
        <p14:creationId xmlns:p14="http://schemas.microsoft.com/office/powerpoint/2010/main" val="2297740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12384</TotalTime>
  <Words>383</Words>
  <Application>Microsoft Office PowerPoint</Application>
  <PresentationFormat>Экран (16:9)</PresentationFormat>
  <Paragraphs>63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ALS Gorizont Bold Expanded</vt:lpstr>
      <vt:lpstr>Arial</vt:lpstr>
      <vt:lpstr>Calibri</vt:lpstr>
      <vt:lpstr>Golos Text</vt:lpstr>
      <vt:lpstr>Golos Text DemiBold</vt:lpstr>
      <vt:lpstr>Times New Roman</vt:lpstr>
      <vt:lpstr>Wingdings</vt:lpstr>
      <vt:lpstr>Тема1</vt:lpstr>
      <vt:lpstr>База данных хранения пород кошек</vt:lpstr>
      <vt:lpstr>Данные 1</vt:lpstr>
      <vt:lpstr>Данные 2</vt:lpstr>
      <vt:lpstr>Данные 3</vt:lpstr>
      <vt:lpstr>Данные 4</vt:lpstr>
      <vt:lpstr>ER диаграмма БД (postgresql)</vt:lpstr>
      <vt:lpstr>Создание таблиц 1</vt:lpstr>
      <vt:lpstr>Создание таблиц 2</vt:lpstr>
      <vt:lpstr>Пример возможного интерфейса для понимания сценариев</vt:lpstr>
      <vt:lpstr>Запрос кратких данных для «сетки» пород</vt:lpstr>
      <vt:lpstr>Запрос данных для «сетки» пород (со странами)</vt:lpstr>
      <vt:lpstr>Доп. запрос для страницы конкретной породы</vt:lpstr>
      <vt:lpstr>Получение картинок породы (галерея для конкретной)</vt:lpstr>
      <vt:lpstr>Фильтрационные запросы 1</vt:lpstr>
      <vt:lpstr>Фильтрационные запросы 2</vt:lpstr>
      <vt:lpstr>Заключение</vt:lpstr>
      <vt:lpstr>Спасибо за внимание!</vt:lpstr>
      <vt:lpstr>Дополнение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Федоров Илья Андреевич</cp:lastModifiedBy>
  <cp:revision>260</cp:revision>
  <dcterms:created xsi:type="dcterms:W3CDTF">2014-06-27T12:30:22Z</dcterms:created>
  <dcterms:modified xsi:type="dcterms:W3CDTF">2024-06-30T18:39:13Z</dcterms:modified>
</cp:coreProperties>
</file>